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62" r:id="rId2"/>
    <p:sldId id="274" r:id="rId3"/>
    <p:sldId id="268" r:id="rId4"/>
    <p:sldId id="271" r:id="rId5"/>
    <p:sldId id="275" r:id="rId6"/>
    <p:sldId id="276" r:id="rId7"/>
  </p:sldIdLst>
  <p:sldSz cx="6858000" cy="9144000" type="letter"/>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p:scale>
          <a:sx n="80" d="100"/>
          <a:sy n="80" d="100"/>
        </p:scale>
        <p:origin x="1422" y="6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E8F529-8AA8-4851-97F3-CFFB3E235E13}" type="datetimeFigureOut">
              <a:rPr lang="en-CA" smtClean="0"/>
              <a:t>2023-03-06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66278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8F529-8AA8-4851-97F3-CFFB3E235E13}" type="datetimeFigureOut">
              <a:rPr lang="en-CA" smtClean="0"/>
              <a:t>2023-03-06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2632848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8F529-8AA8-4851-97F3-CFFB3E235E13}" type="datetimeFigureOut">
              <a:rPr lang="en-CA" smtClean="0"/>
              <a:t>2023-03-06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3630734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E8F529-8AA8-4851-97F3-CFFB3E235E13}" type="datetimeFigureOut">
              <a:rPr lang="en-CA" smtClean="0"/>
              <a:t>2023-03-06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1220528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E8F529-8AA8-4851-97F3-CFFB3E235E13}" type="datetimeFigureOut">
              <a:rPr lang="en-CA" smtClean="0"/>
              <a:t>2023-03-06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598483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E8F529-8AA8-4851-97F3-CFFB3E235E13}" type="datetimeFigureOut">
              <a:rPr lang="en-CA" smtClean="0"/>
              <a:t>2023-03-06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2068633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E8F529-8AA8-4851-97F3-CFFB3E235E13}" type="datetimeFigureOut">
              <a:rPr lang="en-CA" smtClean="0"/>
              <a:t>2023-03-06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2682416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E8F529-8AA8-4851-97F3-CFFB3E235E13}" type="datetimeFigureOut">
              <a:rPr lang="en-CA" smtClean="0"/>
              <a:t>2023-03-06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4031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E8F529-8AA8-4851-97F3-CFFB3E235E13}" type="datetimeFigureOut">
              <a:rPr lang="en-CA" smtClean="0"/>
              <a:t>2023-03-06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290281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E8F529-8AA8-4851-97F3-CFFB3E235E13}" type="datetimeFigureOut">
              <a:rPr lang="en-CA" smtClean="0"/>
              <a:t>2023-03-06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225061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6E8F529-8AA8-4851-97F3-CFFB3E235E13}" type="datetimeFigureOut">
              <a:rPr lang="en-CA" smtClean="0"/>
              <a:t>2023-03-06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EE6A3515-C631-437F-BCB8-065AEAD0541B}" type="slidenum">
              <a:rPr lang="en-CA" smtClean="0"/>
              <a:t>‹#›</a:t>
            </a:fld>
            <a:endParaRPr lang="en-CA"/>
          </a:p>
        </p:txBody>
      </p:sp>
    </p:spTree>
    <p:extLst>
      <p:ext uri="{BB962C8B-B14F-4D97-AF65-F5344CB8AC3E}">
        <p14:creationId xmlns:p14="http://schemas.microsoft.com/office/powerpoint/2010/main" val="1255313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C6E8F529-8AA8-4851-97F3-CFFB3E235E13}" type="datetimeFigureOut">
              <a:rPr lang="en-CA" smtClean="0"/>
              <a:t>2023-03-06</a:t>
            </a:fld>
            <a:endParaRPr lang="en-CA"/>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E6A3515-C631-437F-BCB8-065AEAD0541B}" type="slidenum">
              <a:rPr lang="en-CA" smtClean="0"/>
              <a:t>‹#›</a:t>
            </a:fld>
            <a:endParaRPr lang="en-CA"/>
          </a:p>
        </p:txBody>
      </p:sp>
    </p:spTree>
    <p:extLst>
      <p:ext uri="{BB962C8B-B14F-4D97-AF65-F5344CB8AC3E}">
        <p14:creationId xmlns:p14="http://schemas.microsoft.com/office/powerpoint/2010/main" val="414103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12" name="TextBox 11">
            <a:extLst>
              <a:ext uri="{FF2B5EF4-FFF2-40B4-BE49-F238E27FC236}">
                <a16:creationId xmlns:a16="http://schemas.microsoft.com/office/drawing/2014/main" id="{AD3C3BFB-4054-2589-1141-B1FCAF3FFD4C}"/>
              </a:ext>
            </a:extLst>
          </p:cNvPr>
          <p:cNvSpPr txBox="1"/>
          <p:nvPr/>
        </p:nvSpPr>
        <p:spPr>
          <a:xfrm>
            <a:off x="610384" y="1232785"/>
            <a:ext cx="5655520" cy="2677656"/>
          </a:xfrm>
          <a:prstGeom prst="rect">
            <a:avLst/>
          </a:prstGeom>
          <a:noFill/>
        </p:spPr>
        <p:txBody>
          <a:bodyPr wrap="square" rtlCol="0">
            <a:spAutoFit/>
          </a:bodyPr>
          <a:lstStyle/>
          <a:p>
            <a:pPr algn="ctr"/>
            <a:r>
              <a:rPr lang="en-CA" sz="2400" b="1" u="sng" dirty="0">
                <a:latin typeface="Arial" panose="020B0604020202020204" pitchFamily="34" charset="0"/>
                <a:cs typeface="Arial" panose="020B0604020202020204" pitchFamily="34" charset="0"/>
              </a:rPr>
              <a:t>SPONSORSHIP OPPORTUNITIES </a:t>
            </a:r>
          </a:p>
          <a:p>
            <a:pPr algn="ctr"/>
            <a:endParaRPr lang="en-CA" sz="2400" b="1" u="sng" dirty="0">
              <a:latin typeface="Arial" panose="020B0604020202020204" pitchFamily="34" charset="0"/>
              <a:cs typeface="Arial" panose="020B0604020202020204" pitchFamily="34" charset="0"/>
            </a:endParaRPr>
          </a:p>
          <a:p>
            <a:pPr algn="ctr"/>
            <a:r>
              <a:rPr lang="en-CA" sz="2400" b="1" u="sng" dirty="0">
                <a:latin typeface="Arial" panose="020B0604020202020204" pitchFamily="34" charset="0"/>
                <a:cs typeface="Arial" panose="020B0604020202020204" pitchFamily="34" charset="0"/>
              </a:rPr>
              <a:t>WORLD KICKBOXING AND KARATE UNION CANADA</a:t>
            </a:r>
          </a:p>
          <a:p>
            <a:pPr algn="ctr"/>
            <a:endParaRPr lang="en-CA" sz="2400" b="1" u="sng" dirty="0">
              <a:latin typeface="Arial" panose="020B0604020202020204" pitchFamily="34" charset="0"/>
              <a:cs typeface="Arial" panose="020B0604020202020204" pitchFamily="34" charset="0"/>
            </a:endParaRPr>
          </a:p>
          <a:p>
            <a:pPr algn="ctr"/>
            <a:r>
              <a:rPr lang="en-CA" sz="2400" b="1" u="sng" dirty="0">
                <a:latin typeface="Arial" panose="020B0604020202020204" pitchFamily="34" charset="0"/>
                <a:cs typeface="Arial" panose="020B0604020202020204" pitchFamily="34" charset="0"/>
              </a:rPr>
              <a:t> NATIONAL QUALIFIER &amp; WORLD CHAMPIONSHIP, CALGARY 2023</a:t>
            </a:r>
          </a:p>
        </p:txBody>
      </p:sp>
      <p:grpSp>
        <p:nvGrpSpPr>
          <p:cNvPr id="14" name="docshapegroup3">
            <a:extLst>
              <a:ext uri="{FF2B5EF4-FFF2-40B4-BE49-F238E27FC236}">
                <a16:creationId xmlns:a16="http://schemas.microsoft.com/office/drawing/2014/main" id="{5A8E9F14-FDFC-4862-E6C2-2D3EC0FCA99D}"/>
              </a:ext>
            </a:extLst>
          </p:cNvPr>
          <p:cNvGrpSpPr>
            <a:grpSpLocks/>
          </p:cNvGrpSpPr>
          <p:nvPr/>
        </p:nvGrpSpPr>
        <p:grpSpPr bwMode="auto">
          <a:xfrm>
            <a:off x="987773" y="4386450"/>
            <a:ext cx="4882453" cy="3387631"/>
            <a:chOff x="1120" y="316"/>
            <a:chExt cx="10000" cy="6940"/>
          </a:xfrm>
        </p:grpSpPr>
        <p:pic>
          <p:nvPicPr>
            <p:cNvPr id="15" name="docshape4">
              <a:extLst>
                <a:ext uri="{FF2B5EF4-FFF2-40B4-BE49-F238E27FC236}">
                  <a16:creationId xmlns:a16="http://schemas.microsoft.com/office/drawing/2014/main" id="{14D3CB90-B70D-7EEE-CEC8-BECE82C0D2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636"/>
              <a:ext cx="9360" cy="6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docshape5">
              <a:extLst>
                <a:ext uri="{FF2B5EF4-FFF2-40B4-BE49-F238E27FC236}">
                  <a16:creationId xmlns:a16="http://schemas.microsoft.com/office/drawing/2014/main" id="{7ABEE1AF-9493-C157-136E-2C74DC2F15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 y="316"/>
              <a:ext cx="10000" cy="6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6941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3" name="TextBox 2">
            <a:extLst>
              <a:ext uri="{FF2B5EF4-FFF2-40B4-BE49-F238E27FC236}">
                <a16:creationId xmlns:a16="http://schemas.microsoft.com/office/drawing/2014/main" id="{F07B3723-B8C5-150F-5023-BFBCEABE92F3}"/>
              </a:ext>
            </a:extLst>
          </p:cNvPr>
          <p:cNvSpPr txBox="1"/>
          <p:nvPr/>
        </p:nvSpPr>
        <p:spPr>
          <a:xfrm>
            <a:off x="350520" y="922613"/>
            <a:ext cx="6120384" cy="5386090"/>
          </a:xfrm>
          <a:prstGeom prst="rect">
            <a:avLst/>
          </a:prstGeom>
          <a:noFill/>
        </p:spPr>
        <p:txBody>
          <a:bodyPr wrap="square">
            <a:spAutoFit/>
          </a:bodyPr>
          <a:lstStyle/>
          <a:p>
            <a:pPr algn="just"/>
            <a:r>
              <a:rPr lang="en-US" sz="1400" dirty="0">
                <a:latin typeface="Arial" panose="020B0604020202020204" pitchFamily="34" charset="0"/>
                <a:ea typeface="Arial" panose="020B0604020202020204" pitchFamily="34" charset="0"/>
              </a:rPr>
              <a:t>The World Kickboxing and Karate Union Canada (WKU) Canadian National Championships is the launch pad to prepare Canadian athletes and the city of Calgary for hosting of the WKU World Championships in October 2023. </a:t>
            </a:r>
            <a:r>
              <a:rPr lang="en-CA" sz="1400" dirty="0">
                <a:latin typeface="Arial" panose="020B0604020202020204" pitchFamily="34" charset="0"/>
                <a:ea typeface="Arial" panose="020B0604020202020204" pitchFamily="34" charset="0"/>
              </a:rPr>
              <a:t>The Canadian National Championships will also be hosting the Canada Open Championships where upcoming athletes, ages 3 to adult, can compete as colour belts alongside the qualifying divisions. </a:t>
            </a:r>
            <a:r>
              <a:rPr lang="en-US" sz="1400" dirty="0">
                <a:latin typeface="Arial" panose="020B0604020202020204" pitchFamily="34" charset="0"/>
                <a:ea typeface="Arial" panose="020B0604020202020204" pitchFamily="34" charset="0"/>
              </a:rPr>
              <a:t>For the WKU World Championships, Calgary will be host to up to 70 countries from across the world. This will build on Alberta’s reputation as a prime destination to host national and international cultural and sporting events.</a:t>
            </a:r>
            <a:endParaRPr lang="en-US" sz="1400" spc="-10" dirty="0">
              <a:effectLst/>
              <a:latin typeface="Arial" panose="020B0604020202020204" pitchFamily="34" charset="0"/>
              <a:ea typeface="Arial" panose="020B0604020202020204" pitchFamily="34" charset="0"/>
            </a:endParaRPr>
          </a:p>
          <a:p>
            <a:pPr algn="just"/>
            <a:endParaRPr lang="en-US" sz="1200" dirty="0">
              <a:latin typeface="Arial" panose="020B0604020202020204" pitchFamily="34" charset="0"/>
              <a:ea typeface="Arial" panose="020B0604020202020204" pitchFamily="34" charset="0"/>
              <a:cs typeface="Arial" panose="020B0604020202020204" pitchFamily="34" charset="0"/>
            </a:endParaRPr>
          </a:p>
          <a:p>
            <a:pPr algn="just"/>
            <a:r>
              <a:rPr lang="en-US" sz="1400" dirty="0">
                <a:effectLst/>
                <a:latin typeface="Arial" panose="020B0604020202020204" pitchFamily="34" charset="0"/>
                <a:ea typeface="Arial" panose="020B0604020202020204" pitchFamily="34" charset="0"/>
              </a:rPr>
              <a:t>The National Championships are expected to host 400-500 athletes who will compete in a large-scale elite competition.  While these types of opportunities have typically been limited especially for women and </a:t>
            </a:r>
            <a:r>
              <a:rPr lang="en-US" sz="1400" spc="-10" dirty="0">
                <a:effectLst/>
                <a:latin typeface="Arial" panose="020B0604020202020204" pitchFamily="34" charset="0"/>
                <a:ea typeface="Arial" panose="020B0604020202020204" pitchFamily="34" charset="0"/>
              </a:rPr>
              <a:t>children, the Canadian National Championships presents an opportunity </a:t>
            </a:r>
            <a:r>
              <a:rPr lang="en-US" sz="1400" spc="-10" dirty="0">
                <a:latin typeface="Arial" panose="020B0604020202020204" pitchFamily="34" charset="0"/>
                <a:ea typeface="Arial" panose="020B0604020202020204" pitchFamily="34" charset="0"/>
              </a:rPr>
              <a:t>to allow for more safety and equality not only in competition but also within the organization</a:t>
            </a:r>
            <a:r>
              <a:rPr lang="en-US" sz="1400" spc="-10" dirty="0">
                <a:effectLst/>
                <a:latin typeface="Arial" panose="020B0604020202020204" pitchFamily="34" charset="0"/>
                <a:ea typeface="Arial" panose="020B0604020202020204" pitchFamily="34" charset="0"/>
              </a:rPr>
              <a:t>.  As an example, m</a:t>
            </a:r>
            <a:r>
              <a:rPr lang="en-US" sz="1400" spc="-10" dirty="0">
                <a:latin typeface="Arial" panose="020B0604020202020204" pitchFamily="34" charset="0"/>
                <a:ea typeface="Arial" panose="020B0604020202020204" pitchFamily="34" charset="0"/>
              </a:rPr>
              <a:t>ore divisions have been added specifically for women. </a:t>
            </a:r>
            <a:r>
              <a:rPr lang="en-US" sz="1400" spc="-1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Hosting the National</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Championships</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will</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create</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sense</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of</a:t>
            </a:r>
            <a:r>
              <a:rPr lang="en-US" sz="1400" spc="-2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pride</a:t>
            </a:r>
            <a:r>
              <a:rPr lang="en-US" sz="1400" spc="-15" dirty="0">
                <a:effectLst/>
                <a:latin typeface="Arial" panose="020B0604020202020204" pitchFamily="34" charset="0"/>
                <a:ea typeface="Arial" panose="020B0604020202020204" pitchFamily="34" charset="0"/>
              </a:rPr>
              <a:t> </a:t>
            </a:r>
            <a:r>
              <a:rPr lang="en-US" sz="1400" spc="-15" dirty="0">
                <a:latin typeface="Arial" panose="020B0604020202020204" pitchFamily="34" charset="0"/>
                <a:ea typeface="Arial" panose="020B0604020202020204" pitchFamily="34" charset="0"/>
              </a:rPr>
              <a:t>for</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martial</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arts</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athletes</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a:t>
            </a:r>
            <a:r>
              <a:rPr lang="en-US" sz="1400" spc="-1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bring thousands of visitors to Calgary, creating a large public benefit to our local economy.</a:t>
            </a:r>
          </a:p>
          <a:p>
            <a:pPr algn="just"/>
            <a:endParaRPr lang="en-US" sz="1200" dirty="0">
              <a:latin typeface="Arial" panose="020B0604020202020204" pitchFamily="34" charset="0"/>
              <a:ea typeface="Arial" panose="020B0604020202020204" pitchFamily="34" charset="0"/>
            </a:endParaRPr>
          </a:p>
          <a:p>
            <a:pPr algn="just"/>
            <a:r>
              <a:rPr lang="en-CA" sz="1400" dirty="0">
                <a:latin typeface="Arial" panose="020B0604020202020204" pitchFamily="34" charset="0"/>
                <a:ea typeface="Arial" panose="020B0604020202020204" pitchFamily="34" charset="0"/>
              </a:rPr>
              <a:t>Through a partnership with the </a:t>
            </a:r>
            <a:r>
              <a:rPr lang="en-CA" sz="1400" b="0" i="0" dirty="0">
                <a:effectLst/>
                <a:latin typeface="arial" panose="020B0604020202020204" pitchFamily="34" charset="0"/>
              </a:rPr>
              <a:t>Tsuut'ina First Nation, w</a:t>
            </a:r>
            <a:r>
              <a:rPr lang="en-CA" sz="1400" dirty="0">
                <a:effectLst/>
                <a:latin typeface="Arial" panose="020B0604020202020204" pitchFamily="34" charset="0"/>
                <a:ea typeface="Arial" panose="020B0604020202020204" pitchFamily="34" charset="0"/>
              </a:rPr>
              <a:t>e are pleased and excited to welcome so many talented athletes, spectators, and coaches to our country’s beautiful, original, and cultural lands.  </a:t>
            </a:r>
            <a:r>
              <a:rPr lang="en-CA" sz="1400" dirty="0">
                <a:latin typeface="Arial" panose="020B0604020202020204" pitchFamily="34" charset="0"/>
                <a:ea typeface="Arial" panose="020B0604020202020204" pitchFamily="34" charset="0"/>
              </a:rPr>
              <a:t>We are happy to showcase Canada’s indigenous heritage to the world.</a:t>
            </a:r>
            <a:endParaRPr lang="en-US" sz="1400" dirty="0">
              <a:effectLst/>
              <a:latin typeface="Arial" panose="020B0604020202020204" pitchFamily="34" charset="0"/>
              <a:ea typeface="Arial" panose="020B0604020202020204" pitchFamily="34" charset="0"/>
            </a:endParaRPr>
          </a:p>
          <a:p>
            <a:pPr algn="just"/>
            <a:endParaRPr lang="en-US" sz="1200"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BC311E8-2748-9D6A-5214-2C16A1B24B39}"/>
              </a:ext>
            </a:extLst>
          </p:cNvPr>
          <p:cNvPicPr>
            <a:picLocks noChangeAspect="1"/>
          </p:cNvPicPr>
          <p:nvPr/>
        </p:nvPicPr>
        <p:blipFill rotWithShape="1">
          <a:blip r:embed="rId3"/>
          <a:srcRect t="19533"/>
          <a:stretch/>
        </p:blipFill>
        <p:spPr>
          <a:xfrm>
            <a:off x="2827515" y="6493274"/>
            <a:ext cx="1202969" cy="1345000"/>
          </a:xfrm>
          <a:prstGeom prst="rect">
            <a:avLst/>
          </a:prstGeom>
        </p:spPr>
      </p:pic>
      <p:grpSp>
        <p:nvGrpSpPr>
          <p:cNvPr id="16" name="docshapegroup67">
            <a:extLst>
              <a:ext uri="{FF2B5EF4-FFF2-40B4-BE49-F238E27FC236}">
                <a16:creationId xmlns:a16="http://schemas.microsoft.com/office/drawing/2014/main" id="{58CA6CC9-6BB2-C464-2240-44FDE4CC85F9}"/>
              </a:ext>
            </a:extLst>
          </p:cNvPr>
          <p:cNvGrpSpPr>
            <a:grpSpLocks/>
          </p:cNvGrpSpPr>
          <p:nvPr/>
        </p:nvGrpSpPr>
        <p:grpSpPr bwMode="auto">
          <a:xfrm>
            <a:off x="4274201" y="6452804"/>
            <a:ext cx="2066622" cy="1385470"/>
            <a:chOff x="7418" y="2327"/>
            <a:chExt cx="4501" cy="3001"/>
          </a:xfrm>
        </p:grpSpPr>
        <p:pic>
          <p:nvPicPr>
            <p:cNvPr id="17" name="docshape68">
              <a:extLst>
                <a:ext uri="{FF2B5EF4-FFF2-40B4-BE49-F238E27FC236}">
                  <a16:creationId xmlns:a16="http://schemas.microsoft.com/office/drawing/2014/main" id="{AF7C8865-98CB-0A46-29F2-F9F9C53D2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8" y="2327"/>
              <a:ext cx="4501" cy="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docshape69">
              <a:extLst>
                <a:ext uri="{FF2B5EF4-FFF2-40B4-BE49-F238E27FC236}">
                  <a16:creationId xmlns:a16="http://schemas.microsoft.com/office/drawing/2014/main" id="{FC69E541-0968-C866-5577-87C4D1466144}"/>
                </a:ext>
              </a:extLst>
            </p:cNvPr>
            <p:cNvSpPr>
              <a:spLocks noChangeArrowheads="1"/>
            </p:cNvSpPr>
            <p:nvPr/>
          </p:nvSpPr>
          <p:spPr bwMode="auto">
            <a:xfrm>
              <a:off x="7418" y="2327"/>
              <a:ext cx="4501" cy="3001"/>
            </a:xfrm>
            <a:prstGeom prst="rect">
              <a:avLst/>
            </a:prstGeom>
            <a:noFill/>
            <a:ln w="12700">
              <a:solidFill>
                <a:srgbClr val="DDDDDD"/>
              </a:solidFill>
              <a:prstDash val="solid"/>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CA"/>
            </a:p>
          </p:txBody>
        </p:sp>
      </p:grpSp>
      <p:pic>
        <p:nvPicPr>
          <p:cNvPr id="19" name="Picture 18">
            <a:extLst>
              <a:ext uri="{FF2B5EF4-FFF2-40B4-BE49-F238E27FC236}">
                <a16:creationId xmlns:a16="http://schemas.microsoft.com/office/drawing/2014/main" id="{4B08FB87-0468-44A4-9F27-557E842D1366}"/>
              </a:ext>
            </a:extLst>
          </p:cNvPr>
          <p:cNvPicPr>
            <a:picLocks noChangeAspect="1"/>
          </p:cNvPicPr>
          <p:nvPr/>
        </p:nvPicPr>
        <p:blipFill>
          <a:blip r:embed="rId5"/>
          <a:stretch>
            <a:fillRect/>
          </a:stretch>
        </p:blipFill>
        <p:spPr>
          <a:xfrm>
            <a:off x="615547" y="6452803"/>
            <a:ext cx="2071346" cy="1385470"/>
          </a:xfrm>
          <a:prstGeom prst="rect">
            <a:avLst/>
          </a:prstGeom>
        </p:spPr>
      </p:pic>
    </p:spTree>
    <p:extLst>
      <p:ext uri="{BB962C8B-B14F-4D97-AF65-F5344CB8AC3E}">
        <p14:creationId xmlns:p14="http://schemas.microsoft.com/office/powerpoint/2010/main" val="399723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11" name="TextBox 10">
            <a:extLst>
              <a:ext uri="{FF2B5EF4-FFF2-40B4-BE49-F238E27FC236}">
                <a16:creationId xmlns:a16="http://schemas.microsoft.com/office/drawing/2014/main" id="{F91D7990-57D4-9570-E481-92957EBCE013}"/>
              </a:ext>
            </a:extLst>
          </p:cNvPr>
          <p:cNvSpPr txBox="1"/>
          <p:nvPr/>
        </p:nvSpPr>
        <p:spPr>
          <a:xfrm>
            <a:off x="350520" y="915849"/>
            <a:ext cx="6126359" cy="5257850"/>
          </a:xfrm>
          <a:prstGeom prst="rect">
            <a:avLst/>
          </a:prstGeom>
          <a:noFill/>
        </p:spPr>
        <p:txBody>
          <a:bodyPr wrap="square">
            <a:spAutoFit/>
          </a:bodyPr>
          <a:lstStyle/>
          <a:p>
            <a:pPr algn="just">
              <a:lnSpc>
                <a:spcPct val="107000"/>
              </a:lnSpc>
              <a:spcAft>
                <a:spcPts val="800"/>
              </a:spcAft>
              <a:tabLst>
                <a:tab pos="457200" algn="l"/>
              </a:tabLst>
            </a:pPr>
            <a:r>
              <a:rPr lang="en-US" sz="1400" dirty="0">
                <a:effectLst/>
                <a:latin typeface="Arial" panose="020B0604020202020204" pitchFamily="34" charset="0"/>
                <a:ea typeface="Arial" panose="020B0604020202020204" pitchFamily="34" charset="0"/>
              </a:rPr>
              <a:t>WKU Canada is a martial arts, fitness, and physical literacy organization that supports skill development and knowledge transfer of marital arts with over 4,000 members. WKU hosts events, workshops, and seminars</a:t>
            </a:r>
            <a:r>
              <a:rPr lang="en-US" sz="1400" dirty="0">
                <a:latin typeface="Arial" panose="020B0604020202020204" pitchFamily="34" charset="0"/>
                <a:ea typeface="Arial" panose="020B0604020202020204" pitchFamily="34" charset="0"/>
              </a:rPr>
              <a:t>.</a:t>
            </a:r>
            <a:r>
              <a:rPr lang="en-US" sz="1400" spc="-30" dirty="0">
                <a:effectLst/>
                <a:latin typeface="Arial" panose="020B0604020202020204" pitchFamily="34" charset="0"/>
                <a:ea typeface="Arial" panose="020B0604020202020204" pitchFamily="34" charset="0"/>
              </a:rPr>
              <a:t> It also </a:t>
            </a:r>
            <a:r>
              <a:rPr lang="en-US" sz="1400" dirty="0">
                <a:effectLst/>
                <a:latin typeface="Arial" panose="020B0604020202020204" pitchFamily="34" charset="0"/>
                <a:ea typeface="Arial" panose="020B0604020202020204" pitchFamily="34" charset="0"/>
              </a:rPr>
              <a:t>provides</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scholarships,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learning</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tools,</a:t>
            </a:r>
            <a:r>
              <a:rPr lang="en-US" sz="1400" spc="-30"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training,</a:t>
            </a:r>
            <a:r>
              <a:rPr lang="en-US" sz="1400" spc="-25" dirty="0">
                <a:effectLst/>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and classes in communities across our country.</a:t>
            </a:r>
          </a:p>
          <a:p>
            <a:pPr lvl="0" algn="just">
              <a:lnSpc>
                <a:spcPct val="107000"/>
              </a:lnSpc>
              <a:spcAft>
                <a:spcPts val="800"/>
              </a:spcAft>
              <a:tabLst>
                <a:tab pos="457200" algn="l"/>
              </a:tabLst>
            </a:pPr>
            <a:r>
              <a:rPr lang="en-US" sz="1400" dirty="0">
                <a:effectLst/>
                <a:latin typeface="Arial" panose="020B0604020202020204" pitchFamily="34" charset="0"/>
                <a:ea typeface="Arial" panose="020B0604020202020204" pitchFamily="34" charset="0"/>
              </a:rPr>
              <a:t>We are inviting company and community partnerships</a:t>
            </a:r>
            <a:r>
              <a:rPr lang="en-US" sz="1400" dirty="0">
                <a:latin typeface="Arial" panose="020B0604020202020204" pitchFamily="34" charset="0"/>
                <a:ea typeface="Arial" panose="020B0604020202020204" pitchFamily="34" charset="0"/>
              </a:rPr>
              <a:t> </a:t>
            </a:r>
            <a:r>
              <a:rPr lang="en-US" sz="1400" dirty="0">
                <a:effectLst/>
                <a:latin typeface="Arial" panose="020B0604020202020204" pitchFamily="34" charset="0"/>
                <a:ea typeface="Arial" panose="020B0604020202020204" pitchFamily="34" charset="0"/>
              </a:rPr>
              <a:t>as well as media involvement for our upcoming events. WKU is committed to building as many partnerships as possible to make these events a reality that benefits Calgary, our province, and our nation.</a:t>
            </a:r>
          </a:p>
          <a:p>
            <a:pPr lvl="0" algn="just">
              <a:lnSpc>
                <a:spcPct val="107000"/>
              </a:lnSpc>
              <a:spcAft>
                <a:spcPts val="800"/>
              </a:spcAft>
              <a:tabLst>
                <a:tab pos="457200" algn="l"/>
              </a:tabLst>
            </a:pPr>
            <a:r>
              <a:rPr lang="en-US" sz="1400" dirty="0">
                <a:effectLst/>
                <a:latin typeface="Arial" panose="020B0604020202020204" pitchFamily="34" charset="0"/>
                <a:ea typeface="Arial" panose="020B0604020202020204" pitchFamily="34" charset="0"/>
              </a:rPr>
              <a:t>We already have a strong partnership with Tourism Calgary who has committed to helping us find other funding sources, make introductions to other organizations who can provide necessary resources, as well as promotional support.</a:t>
            </a:r>
          </a:p>
          <a:p>
            <a:pPr lvl="0" algn="just">
              <a:lnSpc>
                <a:spcPct val="107000"/>
              </a:lnSpc>
              <a:spcAft>
                <a:spcPts val="800"/>
              </a:spcAft>
              <a:tabLst>
                <a:tab pos="457200" algn="l"/>
              </a:tabLst>
            </a:pPr>
            <a:r>
              <a:rPr lang="en-US" sz="1400" dirty="0">
                <a:latin typeface="Arial" panose="020B0604020202020204" pitchFamily="34" charset="0"/>
                <a:cs typeface="Arial" panose="020B0604020202020204" pitchFamily="34" charset="0"/>
              </a:rPr>
              <a:t>Your support of these premiere events is greatly appreciated.</a:t>
            </a:r>
          </a:p>
          <a:p>
            <a:pPr lvl="0" algn="just">
              <a:lnSpc>
                <a:spcPct val="107000"/>
              </a:lnSpc>
              <a:spcAft>
                <a:spcPts val="800"/>
              </a:spcAft>
              <a:tabLst>
                <a:tab pos="457200" algn="l"/>
              </a:tabLst>
            </a:pPr>
            <a:endParaRPr lang="en-US" sz="1400" dirty="0">
              <a:latin typeface="Arial" panose="020B0604020202020204" pitchFamily="34" charset="0"/>
              <a:cs typeface="Arial" panose="020B0604020202020204" pitchFamily="34" charset="0"/>
            </a:endParaRPr>
          </a:p>
          <a:p>
            <a:pPr lvl="0" algn="just">
              <a:lnSpc>
                <a:spcPct val="107000"/>
              </a:lnSpc>
              <a:spcAft>
                <a:spcPts val="800"/>
              </a:spcAft>
              <a:tabLst>
                <a:tab pos="457200" algn="l"/>
              </a:tabLst>
            </a:pPr>
            <a:r>
              <a:rPr lang="en-US" sz="1400" dirty="0">
                <a:latin typeface="Arial" panose="020B0604020202020204" pitchFamily="34" charset="0"/>
                <a:cs typeface="Arial" panose="020B0604020202020204" pitchFamily="34" charset="0"/>
              </a:rPr>
              <a:t>Regards,</a:t>
            </a:r>
          </a:p>
          <a:p>
            <a:pPr algn="just"/>
            <a:endParaRPr lang="en-CA" sz="1400" dirty="0">
              <a:latin typeface="arial" panose="020B0604020202020204" pitchFamily="34" charset="0"/>
            </a:endParaRPr>
          </a:p>
          <a:p>
            <a:pPr algn="just"/>
            <a:endParaRPr lang="en-CA" sz="1400" dirty="0">
              <a:latin typeface="arial" panose="020B0604020202020204" pitchFamily="34" charset="0"/>
            </a:endParaRPr>
          </a:p>
          <a:p>
            <a:pPr algn="just"/>
            <a:r>
              <a:rPr lang="en-CA" sz="1400" dirty="0">
                <a:latin typeface="arial" panose="020B0604020202020204" pitchFamily="34" charset="0"/>
              </a:rPr>
              <a:t>Maeghen Cotterill</a:t>
            </a:r>
          </a:p>
          <a:p>
            <a:pPr algn="just"/>
            <a:r>
              <a:rPr lang="en-CA" sz="1400" dirty="0">
                <a:latin typeface="arial" panose="020B0604020202020204" pitchFamily="34" charset="0"/>
              </a:rPr>
              <a:t>WKU Canada President/ Head Coach</a:t>
            </a:r>
          </a:p>
        </p:txBody>
      </p:sp>
      <p:pic>
        <p:nvPicPr>
          <p:cNvPr id="2" name="Picture 1">
            <a:extLst>
              <a:ext uri="{FF2B5EF4-FFF2-40B4-BE49-F238E27FC236}">
                <a16:creationId xmlns:a16="http://schemas.microsoft.com/office/drawing/2014/main" id="{FC78389F-4FAE-A0F2-4161-5B65099BE67B}"/>
              </a:ext>
            </a:extLst>
          </p:cNvPr>
          <p:cNvPicPr>
            <a:picLocks noChangeAspect="1"/>
          </p:cNvPicPr>
          <p:nvPr/>
        </p:nvPicPr>
        <p:blipFill rotWithShape="1">
          <a:blip r:embed="rId3">
            <a:biLevel thresh="50000"/>
          </a:blip>
          <a:srcRect l="18453" t="33402" r="35842" b="41785"/>
          <a:stretch/>
        </p:blipFill>
        <p:spPr bwMode="auto">
          <a:xfrm>
            <a:off x="432816" y="5176635"/>
            <a:ext cx="2064385" cy="504825"/>
          </a:xfrm>
          <a:prstGeom prst="rect">
            <a:avLst/>
          </a:prstGeom>
          <a:ln>
            <a:noFill/>
          </a:ln>
          <a:extLst>
            <a:ext uri="{53640926-AAD7-44D8-BBD7-CCE9431645EC}">
              <a14:shadowObscured xmlns:a14="http://schemas.microsoft.com/office/drawing/2010/main"/>
            </a:ext>
          </a:extLst>
        </p:spPr>
      </p:pic>
      <p:pic>
        <p:nvPicPr>
          <p:cNvPr id="16" name="image5.jpeg">
            <a:extLst>
              <a:ext uri="{FF2B5EF4-FFF2-40B4-BE49-F238E27FC236}">
                <a16:creationId xmlns:a16="http://schemas.microsoft.com/office/drawing/2014/main" id="{244443F9-53B3-F477-430C-691B5FD06702}"/>
              </a:ext>
            </a:extLst>
          </p:cNvPr>
          <p:cNvPicPr>
            <a:picLocks noChangeAspect="1"/>
          </p:cNvPicPr>
          <p:nvPr/>
        </p:nvPicPr>
        <p:blipFill>
          <a:blip r:embed="rId4" cstate="print"/>
          <a:stretch>
            <a:fillRect/>
          </a:stretch>
        </p:blipFill>
        <p:spPr>
          <a:xfrm>
            <a:off x="1510768" y="6260586"/>
            <a:ext cx="3836463" cy="1967565"/>
          </a:xfrm>
          <a:prstGeom prst="rect">
            <a:avLst/>
          </a:prstGeom>
        </p:spPr>
      </p:pic>
    </p:spTree>
    <p:extLst>
      <p:ext uri="{BB962C8B-B14F-4D97-AF65-F5344CB8AC3E}">
        <p14:creationId xmlns:p14="http://schemas.microsoft.com/office/powerpoint/2010/main" val="1845888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3" name="TextBox 2">
            <a:extLst>
              <a:ext uri="{FF2B5EF4-FFF2-40B4-BE49-F238E27FC236}">
                <a16:creationId xmlns:a16="http://schemas.microsoft.com/office/drawing/2014/main" id="{24055CFA-AA03-2172-C62A-EE322FF3B667}"/>
              </a:ext>
            </a:extLst>
          </p:cNvPr>
          <p:cNvSpPr txBox="1"/>
          <p:nvPr/>
        </p:nvSpPr>
        <p:spPr>
          <a:xfrm>
            <a:off x="279654" y="860773"/>
            <a:ext cx="6316980" cy="461665"/>
          </a:xfrm>
          <a:prstGeom prst="rect">
            <a:avLst/>
          </a:prstGeom>
          <a:noFill/>
        </p:spPr>
        <p:txBody>
          <a:bodyPr wrap="square" rtlCol="0">
            <a:spAutoFit/>
          </a:bodyPr>
          <a:lstStyle/>
          <a:p>
            <a:pPr algn="ctr"/>
            <a:r>
              <a:rPr lang="en-CA" sz="2400" b="1" u="sng" dirty="0">
                <a:latin typeface="Arial" panose="020B0604020202020204" pitchFamily="34" charset="0"/>
                <a:cs typeface="Arial" panose="020B0604020202020204" pitchFamily="34" charset="0"/>
              </a:rPr>
              <a:t>SPONSORSHIP OPPORTUNITIES</a:t>
            </a:r>
          </a:p>
        </p:txBody>
      </p:sp>
      <p:sp>
        <p:nvSpPr>
          <p:cNvPr id="10" name="TextBox 9">
            <a:extLst>
              <a:ext uri="{FF2B5EF4-FFF2-40B4-BE49-F238E27FC236}">
                <a16:creationId xmlns:a16="http://schemas.microsoft.com/office/drawing/2014/main" id="{6DB3A83F-1028-2978-DC51-DA278824EEA8}"/>
              </a:ext>
            </a:extLst>
          </p:cNvPr>
          <p:cNvSpPr txBox="1"/>
          <p:nvPr/>
        </p:nvSpPr>
        <p:spPr>
          <a:xfrm>
            <a:off x="387096" y="1491727"/>
            <a:ext cx="6083808" cy="6555641"/>
          </a:xfrm>
          <a:prstGeom prst="rect">
            <a:avLst/>
          </a:prstGeom>
          <a:noFill/>
        </p:spPr>
        <p:txBody>
          <a:bodyPr wrap="square" rtlCol="0">
            <a:spAutoFit/>
          </a:bodyPr>
          <a:lstStyle/>
          <a:p>
            <a:pPr algn="just"/>
            <a:r>
              <a:rPr lang="en-US" sz="1400" b="1" dirty="0">
                <a:effectLst/>
                <a:latin typeface="Arial" panose="020B0604020202020204" pitchFamily="34" charset="0"/>
                <a:ea typeface="Arial" panose="020B0604020202020204" pitchFamily="34" charset="0"/>
              </a:rPr>
              <a:t>$75,000 Presenting Sponsor</a:t>
            </a:r>
            <a:r>
              <a:rPr lang="en-US" sz="1400" dirty="0">
                <a:effectLst/>
                <a:latin typeface="Arial" panose="020B0604020202020204" pitchFamily="34" charset="0"/>
                <a:ea typeface="Arial" panose="020B0604020202020204" pitchFamily="34" charset="0"/>
              </a:rPr>
              <a:t> </a:t>
            </a:r>
            <a:r>
              <a:rPr lang="en-US" sz="1400" b="1" dirty="0">
                <a:effectLst/>
                <a:latin typeface="Arial" panose="020B0604020202020204" pitchFamily="34" charset="0"/>
                <a:ea typeface="Arial" panose="020B0604020202020204" pitchFamily="34" charset="0"/>
              </a:rPr>
              <a:t>(one available)</a:t>
            </a:r>
            <a:r>
              <a:rPr lang="en-US" sz="1400" dirty="0">
                <a:effectLst/>
                <a:latin typeface="Arial" panose="020B0604020202020204" pitchFamily="34" charset="0"/>
                <a:ea typeface="Arial" panose="020B0604020202020204" pitchFamily="34" charset="0"/>
              </a:rPr>
              <a:t> </a:t>
            </a:r>
          </a:p>
          <a:p>
            <a:pPr algn="just"/>
            <a:r>
              <a:rPr lang="en-US" sz="1400" dirty="0">
                <a:effectLst/>
                <a:latin typeface="Arial" panose="020B0604020202020204" pitchFamily="34" charset="0"/>
                <a:ea typeface="Arial" panose="020B0604020202020204" pitchFamily="34" charset="0"/>
              </a:rPr>
              <a:t>Exclusive naming rights and recognition at two signature events; Canadian National Championships and  </a:t>
            </a:r>
            <a:r>
              <a:rPr lang="en-US" sz="1400" dirty="0">
                <a:latin typeface="Arial" panose="020B0604020202020204" pitchFamily="34" charset="0"/>
                <a:ea typeface="Arial" panose="020B0604020202020204" pitchFamily="34" charset="0"/>
              </a:rPr>
              <a:t>the </a:t>
            </a:r>
            <a:r>
              <a:rPr lang="en-US" sz="1400" dirty="0">
                <a:effectLst/>
                <a:latin typeface="Arial" panose="020B0604020202020204" pitchFamily="34" charset="0"/>
                <a:ea typeface="Arial" panose="020B0604020202020204" pitchFamily="34" charset="0"/>
              </a:rPr>
              <a:t>World Championships.</a:t>
            </a:r>
          </a:p>
          <a:p>
            <a:pPr marL="285750" indent="-285750" algn="jus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Logo placement on all Team Canada gear kits worn by all 300 athletes and 150 coaches (team Canada uniform, opening ceremonies track suit, and competition clothing). Ability to include brand swag and give aways.</a:t>
            </a:r>
          </a:p>
          <a:p>
            <a:pPr marL="285750" indent="-285750" algn="jus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Logo placement on live stream video. Live stream can be accessed internationally, and more than 25,000 viewers are anticipated.</a:t>
            </a:r>
            <a:endParaRPr lang="en-US" sz="1400" dirty="0">
              <a:latin typeface="Arial" panose="020B0604020202020204" pitchFamily="34" charset="0"/>
              <a:ea typeface="Arial" panose="020B0604020202020204" pitchFamily="34" charset="0"/>
            </a:endParaRPr>
          </a:p>
          <a:p>
            <a:pPr marL="285750" indent="-285750" algn="jus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Logo placement on rings and mats.</a:t>
            </a:r>
          </a:p>
          <a:p>
            <a:pPr marL="285750" indent="-285750" algn="just">
              <a:buFont typeface="Arial" panose="020B0604020202020204" pitchFamily="34" charset="0"/>
              <a:buChar char="•"/>
            </a:pPr>
            <a:r>
              <a:rPr lang="en-US" sz="1400" dirty="0">
                <a:effectLst/>
                <a:latin typeface="Arial" panose="020B0604020202020204" pitchFamily="34" charset="0"/>
                <a:ea typeface="Arial" panose="020B0604020202020204" pitchFamily="34" charset="0"/>
              </a:rPr>
              <a:t>Opening ceremonies.</a:t>
            </a:r>
          </a:p>
          <a:p>
            <a:pPr marL="285750" indent="-285750">
              <a:buFont typeface="Arial" panose="020B0604020202020204" pitchFamily="34" charset="0"/>
              <a:buChar char="•"/>
            </a:pPr>
            <a:endParaRPr lang="en-US" sz="1400" dirty="0">
              <a:latin typeface="Arial" panose="020B0604020202020204" pitchFamily="34" charset="0"/>
            </a:endParaRPr>
          </a:p>
          <a:p>
            <a:r>
              <a:rPr lang="en-US" sz="1400" b="1" dirty="0">
                <a:effectLst/>
                <a:latin typeface="Arial" panose="020B0604020202020204" pitchFamily="34" charset="0"/>
                <a:ea typeface="Arial" panose="020B0604020202020204" pitchFamily="34" charset="0"/>
              </a:rPr>
              <a:t>$50</a:t>
            </a:r>
            <a:r>
              <a:rPr lang="en-US" sz="1400" b="1" spc="65" dirty="0">
                <a:effectLst/>
                <a:latin typeface="Arial" panose="020B0604020202020204" pitchFamily="34" charset="0"/>
                <a:ea typeface="Arial" panose="020B0604020202020204" pitchFamily="34" charset="0"/>
              </a:rPr>
              <a:t>,</a:t>
            </a:r>
            <a:r>
              <a:rPr lang="en-US" sz="1400" b="1" dirty="0">
                <a:effectLst/>
                <a:latin typeface="Arial" panose="020B0604020202020204" pitchFamily="34" charset="0"/>
                <a:ea typeface="Arial" panose="020B0604020202020204" pitchFamily="34" charset="0"/>
              </a:rPr>
              <a:t>000 Black Belt </a:t>
            </a:r>
            <a:r>
              <a:rPr lang="en-US" sz="1400" b="1" spc="-10" dirty="0">
                <a:effectLst/>
                <a:latin typeface="Arial" panose="020B0604020202020204" pitchFamily="34" charset="0"/>
                <a:ea typeface="Arial" panose="020B0604020202020204" pitchFamily="34" charset="0"/>
              </a:rPr>
              <a:t>Sponsor</a:t>
            </a:r>
          </a:p>
          <a:p>
            <a:pPr marL="285750" lvl="0" indent="-285750">
              <a:spcAft>
                <a:spcPts val="0"/>
              </a:spcAft>
              <a:buFont typeface="Arial" panose="020B0604020202020204" pitchFamily="34" charset="0"/>
              <a:buChar char="•"/>
              <a:tabLst>
                <a:tab pos="457835" algn="l"/>
              </a:tabLst>
            </a:pPr>
            <a:r>
              <a:rPr lang="en-US" sz="1400" dirty="0">
                <a:latin typeface="Arial" panose="020B0604020202020204" pitchFamily="34" charset="0"/>
              </a:rPr>
              <a:t>Venue - for both Canadian National Championships and the World Championships.</a:t>
            </a:r>
            <a:endParaRPr lang="en-CA" sz="1400" dirty="0">
              <a:latin typeface="Arial" panose="020B0604020202020204" pitchFamily="34" charset="0"/>
            </a:endParaRPr>
          </a:p>
          <a:p>
            <a:pPr marL="285750" lvl="0" indent="-285750">
              <a:spcAft>
                <a:spcPts val="0"/>
              </a:spcAft>
              <a:buFont typeface="Arial" panose="020B0604020202020204" pitchFamily="34" charset="0"/>
              <a:buChar char="•"/>
              <a:tabLst>
                <a:tab pos="457835" algn="l"/>
              </a:tabLst>
            </a:pPr>
            <a:r>
              <a:rPr lang="en-US" sz="1400" dirty="0">
                <a:latin typeface="Arial" panose="020B0604020202020204" pitchFamily="34" charset="0"/>
              </a:rPr>
              <a:t>Meals - inspired by Tsuut’ina Nation culinary chefs </a:t>
            </a:r>
            <a:r>
              <a:rPr lang="en-CA" sz="1400" dirty="0">
                <a:latin typeface="Arial" panose="020B0604020202020204" pitchFamily="34" charset="0"/>
              </a:rPr>
              <a:t>or</a:t>
            </a:r>
            <a:r>
              <a:rPr lang="en-US" sz="1400" dirty="0">
                <a:latin typeface="Arial" panose="020B0604020202020204" pitchFamily="34" charset="0"/>
              </a:rPr>
              <a:t> customizable option.</a:t>
            </a:r>
          </a:p>
          <a:p>
            <a:pPr lvl="0">
              <a:spcAft>
                <a:spcPts val="0"/>
              </a:spcAft>
              <a:tabLst>
                <a:tab pos="457835" algn="l"/>
              </a:tabLst>
            </a:pPr>
            <a:endParaRPr lang="en-US" sz="1400" dirty="0">
              <a:latin typeface="Arial" panose="020B0604020202020204" pitchFamily="34" charset="0"/>
            </a:endParaRPr>
          </a:p>
          <a:p>
            <a:pPr lvl="0">
              <a:spcAft>
                <a:spcPts val="0"/>
              </a:spcAft>
              <a:tabLst>
                <a:tab pos="457835" algn="l"/>
              </a:tabLst>
            </a:pPr>
            <a:r>
              <a:rPr lang="en-US" sz="1400" b="1" dirty="0">
                <a:effectLst/>
                <a:latin typeface="Arial" panose="020B0604020202020204" pitchFamily="34" charset="0"/>
                <a:ea typeface="Arial" panose="020B0604020202020204" pitchFamily="34" charset="0"/>
              </a:rPr>
              <a:t>$30</a:t>
            </a:r>
            <a:r>
              <a:rPr lang="en-US" sz="1400" b="1" spc="-10" dirty="0">
                <a:effectLst/>
                <a:latin typeface="Arial" panose="020B0604020202020204" pitchFamily="34" charset="0"/>
                <a:ea typeface="Arial" panose="020B0604020202020204" pitchFamily="34" charset="0"/>
              </a:rPr>
              <a:t>,</a:t>
            </a:r>
            <a:r>
              <a:rPr lang="en-US" sz="1400" b="1" dirty="0">
                <a:effectLst/>
                <a:latin typeface="Arial" panose="020B0604020202020204" pitchFamily="34" charset="0"/>
                <a:ea typeface="Arial" panose="020B0604020202020204" pitchFamily="34" charset="0"/>
              </a:rPr>
              <a:t>000</a:t>
            </a:r>
            <a:r>
              <a:rPr lang="en-US" sz="1400" b="1" spc="-5" dirty="0">
                <a:effectLst/>
                <a:latin typeface="Arial" panose="020B0604020202020204" pitchFamily="34" charset="0"/>
                <a:ea typeface="Arial" panose="020B0604020202020204" pitchFamily="34" charset="0"/>
              </a:rPr>
              <a:t> Brown Belt Sponsor</a:t>
            </a:r>
          </a:p>
          <a:p>
            <a:pPr marL="285750" indent="-285750">
              <a:buFont typeface="Arial" panose="020B0604020202020204" pitchFamily="34" charset="0"/>
              <a:buChar char="•"/>
              <a:tabLst>
                <a:tab pos="457835" algn="l"/>
              </a:tabLst>
            </a:pPr>
            <a:r>
              <a:rPr lang="en-US" sz="1400" dirty="0">
                <a:latin typeface="Arial" panose="020B0604020202020204" pitchFamily="34" charset="0"/>
              </a:rPr>
              <a:t>Entertainment – indigenous artists, dancers and singers.</a:t>
            </a:r>
            <a:endParaRPr lang="en-CA" sz="1400" dirty="0">
              <a:latin typeface="Arial" panose="020B0604020202020204" pitchFamily="34" charset="0"/>
            </a:endParaRPr>
          </a:p>
          <a:p>
            <a:pPr marL="285750" indent="-285750">
              <a:buFont typeface="Arial" panose="020B0604020202020204" pitchFamily="34" charset="0"/>
              <a:buChar char="•"/>
              <a:tabLst>
                <a:tab pos="457835" algn="l"/>
              </a:tabLst>
            </a:pPr>
            <a:r>
              <a:rPr lang="en-US" sz="1400" dirty="0">
                <a:latin typeface="Arial" panose="020B0604020202020204" pitchFamily="34" charset="0"/>
              </a:rPr>
              <a:t>Videographers and event production.</a:t>
            </a:r>
            <a:endParaRPr lang="en-CA" sz="1400" dirty="0">
              <a:latin typeface="Arial" panose="020B0604020202020204" pitchFamily="34" charset="0"/>
            </a:endParaRPr>
          </a:p>
          <a:p>
            <a:pPr marL="285750" indent="-285750">
              <a:buFont typeface="Arial" panose="020B0604020202020204" pitchFamily="34" charset="0"/>
              <a:buChar char="•"/>
              <a:tabLst>
                <a:tab pos="457835" algn="l"/>
              </a:tabLst>
            </a:pPr>
            <a:r>
              <a:rPr lang="en-US" sz="1400" dirty="0">
                <a:latin typeface="Arial" panose="020B0604020202020204" pitchFamily="34" charset="0"/>
              </a:rPr>
              <a:t>Or customizable option.</a:t>
            </a:r>
          </a:p>
          <a:p>
            <a:pPr marL="285750" indent="-285750">
              <a:buFont typeface="Arial" panose="020B0604020202020204" pitchFamily="34" charset="0"/>
              <a:buChar char="•"/>
              <a:tabLst>
                <a:tab pos="457835" algn="l"/>
              </a:tabLst>
            </a:pPr>
            <a:endParaRPr lang="en-US" sz="1400" dirty="0">
              <a:latin typeface="Arial" panose="020B0604020202020204" pitchFamily="34" charset="0"/>
            </a:endParaRPr>
          </a:p>
          <a:p>
            <a:pPr>
              <a:tabLst>
                <a:tab pos="457835" algn="l"/>
              </a:tabLst>
            </a:pPr>
            <a:r>
              <a:rPr lang="en-US" sz="1400" b="1" dirty="0">
                <a:effectLst/>
                <a:latin typeface="Arial" panose="020B0604020202020204" pitchFamily="34" charset="0"/>
                <a:ea typeface="Arial" panose="020B0604020202020204" pitchFamily="34" charset="0"/>
              </a:rPr>
              <a:t>$25</a:t>
            </a:r>
            <a:r>
              <a:rPr lang="en-US" sz="1400" b="1" spc="-10" dirty="0">
                <a:effectLst/>
                <a:latin typeface="Arial" panose="020B0604020202020204" pitchFamily="34" charset="0"/>
                <a:ea typeface="Arial" panose="020B0604020202020204" pitchFamily="34" charset="0"/>
              </a:rPr>
              <a:t>,</a:t>
            </a:r>
            <a:r>
              <a:rPr lang="en-US" sz="1400" b="1" dirty="0">
                <a:effectLst/>
                <a:latin typeface="Arial" panose="020B0604020202020204" pitchFamily="34" charset="0"/>
                <a:ea typeface="Arial" panose="020B0604020202020204" pitchFamily="34" charset="0"/>
              </a:rPr>
              <a:t>000</a:t>
            </a:r>
            <a:r>
              <a:rPr lang="en-US" sz="1400" b="1" spc="-5" dirty="0">
                <a:effectLst/>
                <a:latin typeface="Arial" panose="020B0604020202020204" pitchFamily="34" charset="0"/>
                <a:ea typeface="Arial" panose="020B0604020202020204" pitchFamily="34" charset="0"/>
              </a:rPr>
              <a:t> Red Belt Sponsor</a:t>
            </a:r>
          </a:p>
          <a:p>
            <a:pPr marL="285750" lvl="0" indent="-285750">
              <a:buFont typeface="Arial" panose="020B0604020202020204" pitchFamily="34" charset="0"/>
              <a:buChar char="•"/>
              <a:tabLst>
                <a:tab pos="457835" algn="l"/>
              </a:tabLst>
            </a:pPr>
            <a:r>
              <a:rPr lang="en-US" sz="1400" dirty="0">
                <a:latin typeface="Arial" panose="020B0604020202020204" pitchFamily="34" charset="0"/>
              </a:rPr>
              <a:t>Guest gifts – keepsake with your corporate logo.</a:t>
            </a:r>
            <a:endParaRPr lang="en-CA" sz="1400" dirty="0">
              <a:latin typeface="Arial" panose="020B0604020202020204" pitchFamily="34" charset="0"/>
            </a:endParaRPr>
          </a:p>
          <a:p>
            <a:pPr marL="285750" lvl="0" indent="-285750">
              <a:buFont typeface="Arial" panose="020B0604020202020204" pitchFamily="34" charset="0"/>
              <a:buChar char="•"/>
              <a:tabLst>
                <a:tab pos="457835" algn="l"/>
              </a:tabLst>
            </a:pPr>
            <a:r>
              <a:rPr lang="en-US" sz="1400" dirty="0">
                <a:latin typeface="Arial" panose="020B0604020202020204" pitchFamily="34" charset="0"/>
              </a:rPr>
              <a:t>Technology – scoreboards, facilitators, timekeeping. </a:t>
            </a:r>
            <a:endParaRPr lang="en-CA" sz="1400" dirty="0">
              <a:latin typeface="Arial" panose="020B0604020202020204" pitchFamily="34" charset="0"/>
            </a:endParaRPr>
          </a:p>
          <a:p>
            <a:pPr marL="285750" lvl="0" indent="-285750">
              <a:buFont typeface="Arial" panose="020B0604020202020204" pitchFamily="34" charset="0"/>
              <a:buChar char="•"/>
              <a:tabLst>
                <a:tab pos="457835" algn="l"/>
              </a:tabLst>
            </a:pPr>
            <a:r>
              <a:rPr lang="en-US" sz="1400" dirty="0">
                <a:latin typeface="Arial" panose="020B0604020202020204" pitchFamily="34" charset="0"/>
              </a:rPr>
              <a:t>VIP reception.</a:t>
            </a:r>
            <a:endParaRPr lang="en-CA" sz="1400" dirty="0">
              <a:latin typeface="Arial" panose="020B0604020202020204" pitchFamily="34" charset="0"/>
            </a:endParaRPr>
          </a:p>
          <a:p>
            <a:pPr marL="285750" lvl="0" indent="-285750">
              <a:buFont typeface="Arial" panose="020B0604020202020204" pitchFamily="34" charset="0"/>
              <a:buChar char="•"/>
              <a:tabLst>
                <a:tab pos="457835" algn="l"/>
              </a:tabLst>
            </a:pPr>
            <a:r>
              <a:rPr lang="en-US" sz="1400" dirty="0">
                <a:latin typeface="Arial" panose="020B0604020202020204" pitchFamily="34" charset="0"/>
              </a:rPr>
              <a:t>Social Media – tagged in all social media posts and logo on social media ads.</a:t>
            </a:r>
            <a:endParaRPr lang="en-CA" sz="1400" dirty="0">
              <a:latin typeface="Arial" panose="020B0604020202020204" pitchFamily="34" charset="0"/>
            </a:endParaRPr>
          </a:p>
          <a:p>
            <a:pPr marL="285750" indent="-285750">
              <a:buFont typeface="Arial" panose="020B0604020202020204" pitchFamily="34" charset="0"/>
              <a:buChar char="•"/>
              <a:tabLst>
                <a:tab pos="457835" algn="l"/>
              </a:tabLst>
            </a:pPr>
            <a:r>
              <a:rPr lang="en-US" sz="1400" dirty="0">
                <a:latin typeface="Arial" panose="020B0604020202020204" pitchFamily="34" charset="0"/>
              </a:rPr>
              <a:t>Or customizable optio</a:t>
            </a:r>
            <a:r>
              <a:rPr lang="en-US" sz="1400" spc="-10" dirty="0">
                <a:effectLst/>
                <a:latin typeface="Arial" panose="020B0604020202020204" pitchFamily="34" charset="0"/>
                <a:ea typeface="Arial" panose="020B0604020202020204" pitchFamily="34" charset="0"/>
                <a:cs typeface="Arial" panose="020B0604020202020204" pitchFamily="34" charset="0"/>
              </a:rPr>
              <a:t>n.</a:t>
            </a:r>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145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3" name="TextBox 2">
            <a:extLst>
              <a:ext uri="{FF2B5EF4-FFF2-40B4-BE49-F238E27FC236}">
                <a16:creationId xmlns:a16="http://schemas.microsoft.com/office/drawing/2014/main" id="{24055CFA-AA03-2172-C62A-EE322FF3B667}"/>
              </a:ext>
            </a:extLst>
          </p:cNvPr>
          <p:cNvSpPr txBox="1"/>
          <p:nvPr/>
        </p:nvSpPr>
        <p:spPr>
          <a:xfrm>
            <a:off x="279654" y="860773"/>
            <a:ext cx="6316980" cy="461665"/>
          </a:xfrm>
          <a:prstGeom prst="rect">
            <a:avLst/>
          </a:prstGeom>
          <a:noFill/>
        </p:spPr>
        <p:txBody>
          <a:bodyPr wrap="square" rtlCol="0">
            <a:spAutoFit/>
          </a:bodyPr>
          <a:lstStyle/>
          <a:p>
            <a:pPr algn="ctr"/>
            <a:r>
              <a:rPr lang="en-CA" sz="2400" b="1" u="sng" dirty="0">
                <a:latin typeface="Arial" panose="020B0604020202020204" pitchFamily="34" charset="0"/>
                <a:cs typeface="Arial" panose="020B0604020202020204" pitchFamily="34" charset="0"/>
              </a:rPr>
              <a:t>SPONSORSHIP OPPORTUNITIES</a:t>
            </a:r>
          </a:p>
        </p:txBody>
      </p:sp>
      <p:sp>
        <p:nvSpPr>
          <p:cNvPr id="10" name="TextBox 9">
            <a:extLst>
              <a:ext uri="{FF2B5EF4-FFF2-40B4-BE49-F238E27FC236}">
                <a16:creationId xmlns:a16="http://schemas.microsoft.com/office/drawing/2014/main" id="{6DB3A83F-1028-2978-DC51-DA278824EEA8}"/>
              </a:ext>
            </a:extLst>
          </p:cNvPr>
          <p:cNvSpPr txBox="1"/>
          <p:nvPr/>
        </p:nvSpPr>
        <p:spPr>
          <a:xfrm>
            <a:off x="387096" y="1626781"/>
            <a:ext cx="6083808" cy="4832092"/>
          </a:xfrm>
          <a:prstGeom prst="rect">
            <a:avLst/>
          </a:prstGeom>
          <a:noFill/>
        </p:spPr>
        <p:txBody>
          <a:bodyPr wrap="square" rtlCol="0">
            <a:spAutoFit/>
          </a:bodyPr>
          <a:lstStyle/>
          <a:p>
            <a:pPr algn="just"/>
            <a:r>
              <a:rPr lang="en-US" sz="1400" b="1" dirty="0">
                <a:effectLst/>
                <a:latin typeface="Arial" panose="020B0604020202020204" pitchFamily="34" charset="0"/>
                <a:ea typeface="Arial" panose="020B0604020202020204" pitchFamily="34" charset="0"/>
              </a:rPr>
              <a:t>$10</a:t>
            </a:r>
            <a:r>
              <a:rPr lang="en-US" sz="1400" b="1" spc="-20" dirty="0">
                <a:latin typeface="Arial" panose="020B0604020202020204" pitchFamily="34" charset="0"/>
                <a:ea typeface="Arial" panose="020B0604020202020204" pitchFamily="34" charset="0"/>
              </a:rPr>
              <a:t>,</a:t>
            </a:r>
            <a:r>
              <a:rPr lang="en-US" sz="1400" b="1" dirty="0">
                <a:effectLst/>
                <a:latin typeface="Arial" panose="020B0604020202020204" pitchFamily="34" charset="0"/>
                <a:ea typeface="Arial" panose="020B0604020202020204" pitchFamily="34" charset="0"/>
              </a:rPr>
              <a:t>000</a:t>
            </a:r>
            <a:r>
              <a:rPr lang="en-US" sz="1400" b="1" spc="-15" dirty="0">
                <a:effectLst/>
                <a:latin typeface="Arial" panose="020B0604020202020204" pitchFamily="34" charset="0"/>
                <a:ea typeface="Arial" panose="020B0604020202020204" pitchFamily="34" charset="0"/>
              </a:rPr>
              <a:t> Blue Belt Sponsor</a:t>
            </a:r>
            <a:endParaRPr lang="en-US" sz="1400" dirty="0">
              <a:effectLst/>
              <a:latin typeface="Arial" panose="020B0604020202020204" pitchFamily="34" charset="0"/>
              <a:ea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Safety  – referees, medical station, and equipment.</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Female empowerment – fair, equal and safe weight classes for women.</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Transportation – crew and athletes.</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Fueling athletes – refreshments for athletes and crew.</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Photographer and video booth.</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Athlete warm up rooms. </a:t>
            </a:r>
            <a:endParaRPr lang="en-CA" sz="1400" dirty="0">
              <a:latin typeface="Arial" panose="020B0604020202020204" pitchFamily="34" charset="0"/>
            </a:endParaRPr>
          </a:p>
          <a:p>
            <a:pPr marL="285750" indent="-285750" algn="just">
              <a:buFont typeface="Arial" panose="020B0604020202020204" pitchFamily="34" charset="0"/>
              <a:buChar char="•"/>
              <a:tabLst>
                <a:tab pos="457835" algn="l"/>
              </a:tabLst>
            </a:pPr>
            <a:r>
              <a:rPr lang="en-US" sz="1400" dirty="0">
                <a:latin typeface="Arial" panose="020B0604020202020204" pitchFamily="34" charset="0"/>
              </a:rPr>
              <a:t>Tip tap – all funds collected will support scholarships for athletes </a:t>
            </a:r>
            <a:r>
              <a:rPr lang="en-CA" sz="1400" dirty="0">
                <a:latin typeface="Arial" panose="020B0604020202020204" pitchFamily="34" charset="0"/>
              </a:rPr>
              <a:t>o</a:t>
            </a:r>
            <a:r>
              <a:rPr lang="en-US" sz="1400" dirty="0">
                <a:latin typeface="Arial" panose="020B0604020202020204" pitchFamily="34" charset="0"/>
              </a:rPr>
              <a:t>r customizable options.</a:t>
            </a:r>
          </a:p>
          <a:p>
            <a:pPr>
              <a:tabLst>
                <a:tab pos="457835" algn="l"/>
              </a:tabLst>
            </a:pPr>
            <a:endParaRPr lang="en-US" sz="1400" dirty="0">
              <a:latin typeface="Arial" panose="020B0604020202020204" pitchFamily="34" charset="0"/>
            </a:endParaRPr>
          </a:p>
          <a:p>
            <a:r>
              <a:rPr lang="en-US" sz="1400" b="1" dirty="0">
                <a:effectLst/>
                <a:latin typeface="Arial" panose="020B0604020202020204" pitchFamily="34" charset="0"/>
                <a:ea typeface="Arial" panose="020B0604020202020204" pitchFamily="34" charset="0"/>
              </a:rPr>
              <a:t>$5,000 Green Belt Sponsor</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Volunteer sponsor – t-shirts, refreshments, training. </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Parking sponsors. </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Athlete physical therapy.</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Community sponsor – tickets and entrance provided to local schools and community groups.</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Scholarships for athletes. </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Sumo wrestling. </a:t>
            </a:r>
          </a:p>
          <a:p>
            <a:pPr marL="285750" indent="-285750" algn="just">
              <a:buFont typeface="Arial" panose="020B0604020202020204" pitchFamily="34" charset="0"/>
              <a:buChar char="•"/>
              <a:tabLst>
                <a:tab pos="457835" algn="l"/>
              </a:tabLst>
            </a:pPr>
            <a:r>
              <a:rPr lang="en-CA" sz="1400" dirty="0">
                <a:latin typeface="Arial" panose="020B0604020202020204" pitchFamily="34" charset="0"/>
              </a:rPr>
              <a:t>Research partner – support with developing a diversity and inclusion code of conduct to promote the safety, equality and security for all competitive international athletes.  </a:t>
            </a:r>
          </a:p>
          <a:p>
            <a:pPr lvl="0">
              <a:spcAft>
                <a:spcPts val="0"/>
              </a:spcAft>
              <a:tabLst>
                <a:tab pos="457835" algn="l"/>
              </a:tabLst>
            </a:pPr>
            <a:endParaRPr lang="en-US" sz="1400" dirty="0">
              <a:latin typeface="Arial" panose="020B0604020202020204" pitchFamily="34" charset="0"/>
            </a:endParaRPr>
          </a:p>
        </p:txBody>
      </p:sp>
      <p:pic>
        <p:nvPicPr>
          <p:cNvPr id="2" name="Picture 1">
            <a:extLst>
              <a:ext uri="{FF2B5EF4-FFF2-40B4-BE49-F238E27FC236}">
                <a16:creationId xmlns:a16="http://schemas.microsoft.com/office/drawing/2014/main" id="{95309918-D80E-E134-D2E1-193B6DA63498}"/>
              </a:ext>
            </a:extLst>
          </p:cNvPr>
          <p:cNvPicPr>
            <a:picLocks noChangeAspect="1"/>
          </p:cNvPicPr>
          <p:nvPr/>
        </p:nvPicPr>
        <p:blipFill>
          <a:blip r:embed="rId3"/>
          <a:stretch>
            <a:fillRect/>
          </a:stretch>
        </p:blipFill>
        <p:spPr>
          <a:xfrm>
            <a:off x="2136947" y="6389411"/>
            <a:ext cx="2584106" cy="1714375"/>
          </a:xfrm>
          <a:prstGeom prst="rect">
            <a:avLst/>
          </a:prstGeom>
        </p:spPr>
      </p:pic>
    </p:spTree>
    <p:extLst>
      <p:ext uri="{BB962C8B-B14F-4D97-AF65-F5344CB8AC3E}">
        <p14:creationId xmlns:p14="http://schemas.microsoft.com/office/powerpoint/2010/main" val="3816638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5424B273-A300-B253-1A9E-6FD738FBCED0}"/>
              </a:ext>
            </a:extLst>
          </p:cNvPr>
          <p:cNvSpPr/>
          <p:nvPr/>
        </p:nvSpPr>
        <p:spPr>
          <a:xfrm>
            <a:off x="350520" y="8436864"/>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Parallelogram 4">
            <a:extLst>
              <a:ext uri="{FF2B5EF4-FFF2-40B4-BE49-F238E27FC236}">
                <a16:creationId xmlns:a16="http://schemas.microsoft.com/office/drawing/2014/main" id="{255621FF-66AE-D236-C269-3C9DDF4F7E60}"/>
              </a:ext>
            </a:extLst>
          </p:cNvPr>
          <p:cNvSpPr/>
          <p:nvPr/>
        </p:nvSpPr>
        <p:spPr>
          <a:xfrm>
            <a:off x="432816" y="858316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Parallelogram 5">
            <a:extLst>
              <a:ext uri="{FF2B5EF4-FFF2-40B4-BE49-F238E27FC236}">
                <a16:creationId xmlns:a16="http://schemas.microsoft.com/office/drawing/2014/main" id="{02D4ED9F-BD97-C23D-C40C-897BBBD04CB3}"/>
              </a:ext>
            </a:extLst>
          </p:cNvPr>
          <p:cNvSpPr/>
          <p:nvPr/>
        </p:nvSpPr>
        <p:spPr>
          <a:xfrm>
            <a:off x="874776" y="256032"/>
            <a:ext cx="5757672" cy="292608"/>
          </a:xfrm>
          <a:prstGeom prst="parallelogram">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Parallelogram 6">
            <a:extLst>
              <a:ext uri="{FF2B5EF4-FFF2-40B4-BE49-F238E27FC236}">
                <a16:creationId xmlns:a16="http://schemas.microsoft.com/office/drawing/2014/main" id="{D60264A1-974C-48EF-FDE8-67191872330E}"/>
              </a:ext>
            </a:extLst>
          </p:cNvPr>
          <p:cNvSpPr/>
          <p:nvPr/>
        </p:nvSpPr>
        <p:spPr>
          <a:xfrm>
            <a:off x="271272" y="414528"/>
            <a:ext cx="6199632" cy="292608"/>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descr="Logo, company name&#10;&#10;Description automatically generated">
            <a:extLst>
              <a:ext uri="{FF2B5EF4-FFF2-40B4-BE49-F238E27FC236}">
                <a16:creationId xmlns:a16="http://schemas.microsoft.com/office/drawing/2014/main" id="{9B52855C-50F0-ACDC-977A-655D3BD01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493" y="8250090"/>
            <a:ext cx="889302" cy="889302"/>
          </a:xfrm>
          <a:prstGeom prst="rect">
            <a:avLst/>
          </a:prstGeom>
        </p:spPr>
      </p:pic>
      <p:sp>
        <p:nvSpPr>
          <p:cNvPr id="3" name="TextBox 2">
            <a:extLst>
              <a:ext uri="{FF2B5EF4-FFF2-40B4-BE49-F238E27FC236}">
                <a16:creationId xmlns:a16="http://schemas.microsoft.com/office/drawing/2014/main" id="{24055CFA-AA03-2172-C62A-EE322FF3B667}"/>
              </a:ext>
            </a:extLst>
          </p:cNvPr>
          <p:cNvSpPr txBox="1"/>
          <p:nvPr/>
        </p:nvSpPr>
        <p:spPr>
          <a:xfrm>
            <a:off x="279654" y="860773"/>
            <a:ext cx="6316980" cy="461665"/>
          </a:xfrm>
          <a:prstGeom prst="rect">
            <a:avLst/>
          </a:prstGeom>
          <a:noFill/>
        </p:spPr>
        <p:txBody>
          <a:bodyPr wrap="square" rtlCol="0">
            <a:spAutoFit/>
          </a:bodyPr>
          <a:lstStyle/>
          <a:p>
            <a:pPr algn="ctr"/>
            <a:r>
              <a:rPr lang="en-CA" sz="2400" b="1" u="sng" dirty="0">
                <a:latin typeface="Arial" panose="020B0604020202020204" pitchFamily="34" charset="0"/>
                <a:cs typeface="Arial" panose="020B0604020202020204" pitchFamily="34" charset="0"/>
              </a:rPr>
              <a:t>SPONSORSHIP RECOGNITION BENEFITS</a:t>
            </a:r>
          </a:p>
        </p:txBody>
      </p:sp>
      <p:graphicFrame>
        <p:nvGraphicFramePr>
          <p:cNvPr id="2" name="Table 1">
            <a:extLst>
              <a:ext uri="{FF2B5EF4-FFF2-40B4-BE49-F238E27FC236}">
                <a16:creationId xmlns:a16="http://schemas.microsoft.com/office/drawing/2014/main" id="{CE9B8812-7D28-CA17-974D-D79225053BBB}"/>
              </a:ext>
            </a:extLst>
          </p:cNvPr>
          <p:cNvGraphicFramePr>
            <a:graphicFrameLocks noGrp="1"/>
          </p:cNvGraphicFramePr>
          <p:nvPr>
            <p:extLst>
              <p:ext uri="{D42A27DB-BD31-4B8C-83A1-F6EECF244321}">
                <p14:modId xmlns:p14="http://schemas.microsoft.com/office/powerpoint/2010/main" val="2682017784"/>
              </p:ext>
            </p:extLst>
          </p:nvPr>
        </p:nvGraphicFramePr>
        <p:xfrm>
          <a:off x="432816" y="1502407"/>
          <a:ext cx="6038087" cy="6601379"/>
        </p:xfrm>
        <a:graphic>
          <a:graphicData uri="http://schemas.openxmlformats.org/drawingml/2006/table">
            <a:tbl>
              <a:tblPr firstRow="1" firstCol="1" bandRow="1">
                <a:tableStyleId>{073A0DAA-6AF3-43AB-8588-CEC1D06C72B9}</a:tableStyleId>
              </a:tblPr>
              <a:tblGrid>
                <a:gridCol w="1457135">
                  <a:extLst>
                    <a:ext uri="{9D8B030D-6E8A-4147-A177-3AD203B41FA5}">
                      <a16:colId xmlns:a16="http://schemas.microsoft.com/office/drawing/2014/main" val="1519577011"/>
                    </a:ext>
                  </a:extLst>
                </a:gridCol>
                <a:gridCol w="864228">
                  <a:extLst>
                    <a:ext uri="{9D8B030D-6E8A-4147-A177-3AD203B41FA5}">
                      <a16:colId xmlns:a16="http://schemas.microsoft.com/office/drawing/2014/main" val="2509178958"/>
                    </a:ext>
                  </a:extLst>
                </a:gridCol>
                <a:gridCol w="864834">
                  <a:extLst>
                    <a:ext uri="{9D8B030D-6E8A-4147-A177-3AD203B41FA5}">
                      <a16:colId xmlns:a16="http://schemas.microsoft.com/office/drawing/2014/main" val="2795786782"/>
                    </a:ext>
                  </a:extLst>
                </a:gridCol>
                <a:gridCol w="661949">
                  <a:extLst>
                    <a:ext uri="{9D8B030D-6E8A-4147-A177-3AD203B41FA5}">
                      <a16:colId xmlns:a16="http://schemas.microsoft.com/office/drawing/2014/main" val="2188440194"/>
                    </a:ext>
                  </a:extLst>
                </a:gridCol>
                <a:gridCol w="752792">
                  <a:extLst>
                    <a:ext uri="{9D8B030D-6E8A-4147-A177-3AD203B41FA5}">
                      <a16:colId xmlns:a16="http://schemas.microsoft.com/office/drawing/2014/main" val="3923302110"/>
                    </a:ext>
                  </a:extLst>
                </a:gridCol>
                <a:gridCol w="752792">
                  <a:extLst>
                    <a:ext uri="{9D8B030D-6E8A-4147-A177-3AD203B41FA5}">
                      <a16:colId xmlns:a16="http://schemas.microsoft.com/office/drawing/2014/main" val="2586654219"/>
                    </a:ext>
                  </a:extLst>
                </a:gridCol>
                <a:gridCol w="684357">
                  <a:extLst>
                    <a:ext uri="{9D8B030D-6E8A-4147-A177-3AD203B41FA5}">
                      <a16:colId xmlns:a16="http://schemas.microsoft.com/office/drawing/2014/main" val="3255438667"/>
                    </a:ext>
                  </a:extLst>
                </a:gridCol>
              </a:tblGrid>
              <a:tr h="194158">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$75k</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$50k</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$30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$25k</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$10k</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$5k</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extLst>
                  <a:ext uri="{0D108BD9-81ED-4DB2-BD59-A6C34878D82A}">
                    <a16:rowId xmlns:a16="http://schemas.microsoft.com/office/drawing/2014/main" val="3131222742"/>
                  </a:ext>
                </a:extLst>
              </a:tr>
              <a:tr h="194158">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VIP Reception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30</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25</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20</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1085529832"/>
                  </a:ext>
                </a:extLst>
              </a:tr>
              <a:tr h="388316">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VIP Ring Side Tickets</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6</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2</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2425765474"/>
                  </a:ext>
                </a:extLst>
              </a:tr>
              <a:tr h="582475">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Tickets to Opening Ceremonies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30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25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20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5</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37054978"/>
                  </a:ext>
                </a:extLst>
              </a:tr>
              <a:tr h="194158">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Event Tickets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100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75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60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50</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25</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15</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3076248436"/>
                  </a:ext>
                </a:extLst>
              </a:tr>
              <a:tr h="388316">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Logo on event tickets</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3950725514"/>
                  </a:ext>
                </a:extLst>
              </a:tr>
              <a:tr h="582475">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Training sessions with world champion</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2-hour team building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1-hour team building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2131215839"/>
                  </a:ext>
                </a:extLst>
              </a:tr>
              <a:tr h="388316">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Website logo placement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X</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1471064534"/>
                  </a:ext>
                </a:extLst>
              </a:tr>
              <a:tr h="582475">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Email Communications Logo placement</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991964280"/>
                  </a:ext>
                </a:extLst>
              </a:tr>
              <a:tr h="582475">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Event Program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Full page ad</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½ page ad</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½ page ad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¼ page ad</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¼ page ad</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731815217"/>
                  </a:ext>
                </a:extLst>
              </a:tr>
              <a:tr h="582475">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Digital &amp; Social Media Post Mention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X</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X</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extLst>
                  <a:ext uri="{0D108BD9-81ED-4DB2-BD59-A6C34878D82A}">
                    <a16:rowId xmlns:a16="http://schemas.microsoft.com/office/drawing/2014/main" val="1430082239"/>
                  </a:ext>
                </a:extLst>
              </a:tr>
              <a:tr h="194158">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Signage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X</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X</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extLst>
                  <a:ext uri="{0D108BD9-81ED-4DB2-BD59-A6C34878D82A}">
                    <a16:rowId xmlns:a16="http://schemas.microsoft.com/office/drawing/2014/main" val="2995891898"/>
                  </a:ext>
                </a:extLst>
              </a:tr>
              <a:tr h="776633">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Speaking Opportunity at Opening Ceremonies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nchor="ctr"/>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extLst>
                  <a:ext uri="{0D108BD9-81ED-4DB2-BD59-A6C34878D82A}">
                    <a16:rowId xmlns:a16="http://schemas.microsoft.com/office/drawing/2014/main" val="1470521340"/>
                  </a:ext>
                </a:extLst>
              </a:tr>
              <a:tr h="582475">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Speaking Opportunity at VIP Reception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extLst>
                  <a:ext uri="{0D108BD9-81ED-4DB2-BD59-A6C34878D82A}">
                    <a16:rowId xmlns:a16="http://schemas.microsoft.com/office/drawing/2014/main" val="2917977710"/>
                  </a:ext>
                </a:extLst>
              </a:tr>
              <a:tr h="388316">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Hosting Opportunity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X</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a:effectLst/>
                          <a:latin typeface="Arial" panose="020B0604020202020204" pitchFamily="34" charset="0"/>
                          <a:cs typeface="Arial" panose="020B0604020202020204" pitchFamily="34" charset="0"/>
                        </a:rPr>
                        <a:t> </a:t>
                      </a:r>
                      <a:endParaRPr lang="en-CA" sz="90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tc>
                  <a:txBody>
                    <a:bodyPr/>
                    <a:lstStyle/>
                    <a:p>
                      <a:pPr>
                        <a:spcBef>
                          <a:spcPts val="1000"/>
                        </a:spcBef>
                        <a:tabLst>
                          <a:tab pos="457835" algn="l"/>
                        </a:tabLst>
                      </a:pPr>
                      <a:r>
                        <a:rPr lang="en-US" sz="1100" dirty="0">
                          <a:effectLst/>
                          <a:latin typeface="Arial" panose="020B0604020202020204" pitchFamily="34" charset="0"/>
                          <a:cs typeface="Arial" panose="020B0604020202020204" pitchFamily="34" charset="0"/>
                        </a:rPr>
                        <a:t> </a:t>
                      </a:r>
                      <a:endParaRPr lang="en-CA" sz="900" dirty="0">
                        <a:effectLst/>
                        <a:latin typeface="Arial" panose="020B0604020202020204" pitchFamily="34" charset="0"/>
                        <a:ea typeface="Arial" panose="020B0604020202020204" pitchFamily="34" charset="0"/>
                        <a:cs typeface="Arial" panose="020B0604020202020204" pitchFamily="34" charset="0"/>
                      </a:endParaRPr>
                    </a:p>
                  </a:txBody>
                  <a:tcPr marL="54854" marR="54854" marT="0" marB="0"/>
                </a:tc>
                <a:extLst>
                  <a:ext uri="{0D108BD9-81ED-4DB2-BD59-A6C34878D82A}">
                    <a16:rowId xmlns:a16="http://schemas.microsoft.com/office/drawing/2014/main" val="1363156689"/>
                  </a:ext>
                </a:extLst>
              </a:tr>
            </a:tbl>
          </a:graphicData>
        </a:graphic>
      </p:graphicFrame>
    </p:spTree>
    <p:extLst>
      <p:ext uri="{BB962C8B-B14F-4D97-AF65-F5344CB8AC3E}">
        <p14:creationId xmlns:p14="http://schemas.microsoft.com/office/powerpoint/2010/main" val="41244075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922</TotalTime>
  <Words>930</Words>
  <Application>Microsoft Office PowerPoint</Application>
  <PresentationFormat>Letter Paper (8.5x11 in)</PresentationFormat>
  <Paragraphs>167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sims</dc:creator>
  <cp:lastModifiedBy>heather sims</cp:lastModifiedBy>
  <cp:revision>27</cp:revision>
  <cp:lastPrinted>2023-02-18T20:25:26Z</cp:lastPrinted>
  <dcterms:created xsi:type="dcterms:W3CDTF">2023-02-18T16:15:26Z</dcterms:created>
  <dcterms:modified xsi:type="dcterms:W3CDTF">2023-03-07T02:55:28Z</dcterms:modified>
</cp:coreProperties>
</file>